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6"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a:t>
            </a:r>
          </a:p>
          <a:p>
            <a:r>
              <a:rPr lang="en-US" b="0"/>
              <a:t>Put participants in pairs to discuss the question. After two or three minutes, have some pairs share their answers. You can ask participants to share what their partner said.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 </a:t>
            </a:r>
          </a:p>
          <a:p>
            <a:r>
              <a:rPr lang="en-US"/>
              <a:t>Play the video. </a:t>
            </a:r>
          </a:p>
          <a:p>
            <a:r>
              <a:rPr lang="en-US"/>
              <a:t>While watching the video, stop at 05:18–05:46 and give participants an opportunity to sing the Weather Song along with the host. Have participants stand up and sing the song. You may want to teach them the movements for sunny, cloudy, rainy, snowy, and windy before singing. </a:t>
            </a: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86548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1 </a:t>
            </a:r>
          </a:p>
          <a:p>
            <a:r>
              <a:rPr lang="en-US" b="0"/>
              <a:t>Call on a different participant to read each sentence with the correct answer.  Drag the answer to the correct space. </a:t>
            </a:r>
          </a:p>
          <a:p>
            <a:r>
              <a:rPr lang="en-US" b="0" i="1"/>
              <a:t>Answers: Children are k</a:t>
            </a:r>
            <a:r>
              <a:rPr lang="en-US" b="0" i="1" u="sng"/>
              <a:t>inesthetic</a:t>
            </a:r>
            <a:r>
              <a:rPr lang="en-US" b="0" i="1"/>
              <a:t> learners. Anytime you add </a:t>
            </a:r>
            <a:r>
              <a:rPr lang="en-US" b="0" i="1" u="sng"/>
              <a:t>movement</a:t>
            </a:r>
            <a:r>
              <a:rPr lang="en-US" b="0" i="1"/>
              <a:t> to a song or chant, it makes the activity more </a:t>
            </a:r>
            <a:r>
              <a:rPr lang="en-US" b="0" i="1" u="sng"/>
              <a:t>engaging</a:t>
            </a:r>
            <a:r>
              <a:rPr lang="en-US" b="0" i="1"/>
              <a:t> for them. Adding </a:t>
            </a:r>
            <a:r>
              <a:rPr lang="en-US" b="0" i="1" u="sng"/>
              <a:t>movement</a:t>
            </a:r>
            <a:r>
              <a:rPr lang="en-US" b="0" i="1"/>
              <a:t> to songs also helps young learners </a:t>
            </a:r>
            <a:r>
              <a:rPr lang="en-US" b="0" i="1" u="sng"/>
              <a:t>understand</a:t>
            </a:r>
            <a:r>
              <a:rPr lang="en-US" b="0" i="1"/>
              <a:t> new language and remember the </a:t>
            </a:r>
            <a:r>
              <a:rPr lang="en-US" b="0" i="1" u="sng"/>
              <a:t>song</a:t>
            </a:r>
            <a:r>
              <a:rPr lang="en-US" b="0" i="1"/>
              <a:t> better. </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2 </a:t>
            </a:r>
          </a:p>
          <a:p>
            <a:r>
              <a:rPr lang="en-US" b="0"/>
              <a:t>Be sure participants can say why the answer is false. </a:t>
            </a:r>
          </a:p>
          <a:p>
            <a:r>
              <a:rPr lang="en-US" b="0"/>
              <a:t>Answer:  </a:t>
            </a:r>
          </a:p>
          <a:p>
            <a:r>
              <a:rPr lang="en-US" b="0"/>
              <a:t>False. Gestures should be based on what makes sense in your country or culture.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533911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Using Songs and Chants – Use Songs with Movement</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19539" y="1857375"/>
            <a:ext cx="10515600" cy="4351338"/>
          </a:xfrm>
        </p:spPr>
        <p:txBody>
          <a:bodyPr anchor="ctr">
            <a:normAutofit/>
          </a:bodyPr>
          <a:lstStyle/>
          <a:p>
            <a:pPr marL="0" indent="0" algn="ctr">
              <a:buNone/>
            </a:pPr>
            <a:r>
              <a:rPr lang="en-US" sz="3600" b="1"/>
              <a:t>Why is movement an important part of teaching young learners?</a:t>
            </a:r>
            <a:endParaRPr lang="en-US" sz="3600"/>
          </a:p>
        </p:txBody>
      </p:sp>
      <p:sp>
        <p:nvSpPr>
          <p:cNvPr id="2" name="Title 1"/>
          <p:cNvSpPr>
            <a:spLocks noGrp="1"/>
          </p:cNvSpPr>
          <p:nvPr>
            <p:ph type="title" idx="4294967295"/>
          </p:nvPr>
        </p:nvSpPr>
        <p:spPr>
          <a:xfrm>
            <a:off x="819539" y="1524590"/>
            <a:ext cx="10515600" cy="1325562"/>
          </a:xfrm>
        </p:spPr>
        <p:txBody>
          <a:bodyPr>
            <a:normAutofit/>
          </a:bodyPr>
          <a:lstStyle/>
          <a:p>
            <a:pPr algn="ctr"/>
            <a:r>
              <a:rPr lang="en-US" sz="4000" b="1"/>
              <a:t>Paired Discussion</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i="1"/>
              <a:t>Complete the sentences with the correct words.</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r>
              <a:rPr lang="en-US" sz="3000"/>
              <a:t>Children are ____________ learners. Anytime you add __________ to a song or chant, it makes the activity more _____________ for them. Adding movement to songs also helps young learners ______________ new language and remember the __________ better.</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sp>
        <p:nvSpPr>
          <p:cNvPr id="2" name="TextBox 1"/>
          <p:cNvSpPr txBox="1"/>
          <p:nvPr>
            <p:extLst>
              <p:ext uri="{D42A27DB-BD31-4B8C-83A1-F6EECF244321}">
                <p14:modId xmlns:p14="http://schemas.microsoft.com/office/powerpoint/2010/main" val="769147002"/>
              </p:ext>
            </p:extLst>
          </p:nvPr>
        </p:nvSpPr>
        <p:spPr>
          <a:xfrm>
            <a:off x="4286250" y="4317775"/>
            <a:ext cx="2515158" cy="1815882"/>
          </a:xfrm>
          <a:prstGeom prst="rect">
            <a:avLst/>
          </a:prstGeom>
          <a:noFill/>
        </p:spPr>
        <p:txBody>
          <a:bodyPr wrap="square" rtlCol="0" anchor="t">
            <a:spAutoFit/>
          </a:bodyPr>
          <a:lstStyle/>
          <a:p>
            <a:r>
              <a:rPr lang="en-US" sz="2800"/>
              <a:t>Engaging</a:t>
            </a:r>
          </a:p>
          <a:p>
            <a:r>
              <a:rPr lang="en-US" sz="2800"/>
              <a:t>Social</a:t>
            </a:r>
          </a:p>
          <a:p>
            <a:r>
              <a:rPr lang="en-US" sz="2800"/>
              <a:t>Movement</a:t>
            </a:r>
          </a:p>
          <a:p>
            <a:r>
              <a:rPr lang="en-US" sz="2800"/>
              <a:t>Understand </a:t>
            </a:r>
          </a:p>
        </p:txBody>
      </p:sp>
      <p:sp>
        <p:nvSpPr>
          <p:cNvPr id="5" name="TextBox 4"/>
          <p:cNvSpPr txBox="1"/>
          <p:nvPr>
            <p:extLst>
              <p:ext uri="{D42A27DB-BD31-4B8C-83A1-F6EECF244321}">
                <p14:modId xmlns:p14="http://schemas.microsoft.com/office/powerpoint/2010/main" val="1887093467"/>
              </p:ext>
            </p:extLst>
          </p:nvPr>
        </p:nvSpPr>
        <p:spPr>
          <a:xfrm>
            <a:off x="6715125" y="4318000"/>
            <a:ext cx="2062982" cy="1384995"/>
          </a:xfrm>
          <a:prstGeom prst="rect">
            <a:avLst/>
          </a:prstGeom>
          <a:noFill/>
        </p:spPr>
        <p:txBody>
          <a:bodyPr wrap="square" rtlCol="0" anchor="t">
            <a:spAutoFit/>
          </a:bodyPr>
          <a:lstStyle/>
          <a:p>
            <a:r>
              <a:rPr lang="en-US" sz="2800"/>
              <a:t>Repetition</a:t>
            </a:r>
          </a:p>
          <a:p>
            <a:r>
              <a:rPr lang="en-US" sz="2800"/>
              <a:t>Song</a:t>
            </a:r>
          </a:p>
          <a:p>
            <a:r>
              <a:rPr lang="en-US" sz="2800"/>
              <a:t>Kinesthetic</a:t>
            </a:r>
          </a:p>
        </p:txBody>
      </p:sp>
    </p:spTree>
    <p:extLst>
      <p:ext uri="{BB962C8B-B14F-4D97-AF65-F5344CB8AC3E}">
        <p14:creationId xmlns:p14="http://schemas.microsoft.com/office/powerpoint/2010/main" val="172035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a:t>The gestures you use with songs should be gestures used in American culture because the songs in </a:t>
            </a:r>
            <a:r>
              <a:rPr lang="en-US" sz="3600" i="1"/>
              <a:t>Our World</a:t>
            </a:r>
            <a:r>
              <a:rPr lang="en-US" sz="3600"/>
              <a:t> are from the United States.</a:t>
            </a:r>
            <a:endParaRPr lang="en-US" sz="2800"/>
          </a:p>
          <a:p>
            <a:pPr marL="0" marR="0" lvl="0" indent="0" defTabSz="914400" eaLnBrk="1" fontAlgn="auto" latinLnBrk="0" hangingPunct="1">
              <a:lnSpc>
                <a:spcPct val="100000"/>
              </a:lnSpc>
              <a:spcBef>
                <a:spcPts val="0"/>
              </a:spcBef>
              <a:spcAft>
                <a:spcPts val="0"/>
              </a:spcAft>
              <a:buClrTx/>
              <a:buSzTx/>
              <a:buFontTx/>
              <a:buNone/>
              <a:tabLst/>
              <a:defRPr/>
            </a:pPr>
            <a:endParaRPr lang="en-US" sz="2800"/>
          </a:p>
          <a:p>
            <a:pPr lvl="1">
              <a:lnSpc>
                <a:spcPct val="100000"/>
              </a:lnSpc>
              <a:spcBef>
                <a:spcPts val="0"/>
              </a:spcBef>
              <a:buFont typeface="Courier New" panose="02070309020205020404" pitchFamily="49" charset="0"/>
              <a:buChar char="o"/>
              <a:defRPr/>
            </a:pPr>
            <a:r>
              <a:rPr lang="en-US" sz="2800"/>
              <a:t>True</a:t>
            </a:r>
          </a:p>
          <a:p>
            <a:pPr lvl="1">
              <a:lnSpc>
                <a:spcPct val="100000"/>
              </a:lnSpc>
              <a:spcBef>
                <a:spcPts val="0"/>
              </a:spcBef>
              <a:buFont typeface="Courier New" panose="02070309020205020404" pitchFamily="49" charset="0"/>
              <a:buChar char="o"/>
              <a:defRPr/>
            </a:pPr>
            <a:endParaRPr lang="en-US" sz="2800"/>
          </a:p>
          <a:p>
            <a:pPr lvl="1">
              <a:lnSpc>
                <a:spcPct val="100000"/>
              </a:lnSpc>
              <a:spcBef>
                <a:spcPts val="0"/>
              </a:spcBef>
              <a:buFont typeface="Courier New" panose="02070309020205020404" pitchFamily="49" charset="0"/>
              <a:buChar char="o"/>
              <a:defRPr/>
            </a:pPr>
            <a:r>
              <a:rPr lang="en-US" sz="2800"/>
              <a:t>False</a:t>
            </a:r>
          </a:p>
        </p:txBody>
      </p:sp>
    </p:spTree>
    <p:extLst>
      <p:ext uri="{BB962C8B-B14F-4D97-AF65-F5344CB8AC3E}">
        <p14:creationId xmlns:p14="http://schemas.microsoft.com/office/powerpoint/2010/main" val="345617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6B53B4-BC28-4C2B-B58B-BE741AF89D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B0D9990-890C-47E8-9A5E-4E3675178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A4B3DB-D9EC-47D7-A5A2-8E5AF217CA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Paired Discussion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2017-08-08T20:02:03Z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